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67"/>
  </p:notesMasterIdLst>
  <p:handoutMasterIdLst>
    <p:handoutMasterId r:id="rId68"/>
  </p:handoutMasterIdLst>
  <p:sldIdLst>
    <p:sldId id="769" r:id="rId7"/>
    <p:sldId id="1632" r:id="rId8"/>
    <p:sldId id="630" r:id="rId9"/>
    <p:sldId id="1618" r:id="rId10"/>
    <p:sldId id="1619" r:id="rId11"/>
    <p:sldId id="1576" r:id="rId12"/>
    <p:sldId id="1526" r:id="rId13"/>
    <p:sldId id="1527" r:id="rId14"/>
    <p:sldId id="1592" r:id="rId15"/>
    <p:sldId id="1582" r:id="rId16"/>
    <p:sldId id="1594" r:id="rId17"/>
    <p:sldId id="1625" r:id="rId18"/>
    <p:sldId id="1589" r:id="rId19"/>
    <p:sldId id="1627" r:id="rId20"/>
    <p:sldId id="1626" r:id="rId21"/>
    <p:sldId id="1628" r:id="rId22"/>
    <p:sldId id="1602" r:id="rId23"/>
    <p:sldId id="1629" r:id="rId24"/>
    <p:sldId id="1608" r:id="rId25"/>
    <p:sldId id="1674" r:id="rId26"/>
    <p:sldId id="1581" r:id="rId27"/>
    <p:sldId id="1565" r:id="rId28"/>
    <p:sldId id="1677" r:id="rId29"/>
    <p:sldId id="1357" r:id="rId30"/>
    <p:sldId id="1623" r:id="rId31"/>
    <p:sldId id="1679" r:id="rId32"/>
    <p:sldId id="1680" r:id="rId33"/>
    <p:sldId id="1678" r:id="rId34"/>
    <p:sldId id="1584" r:id="rId35"/>
    <p:sldId id="1682" r:id="rId36"/>
    <p:sldId id="1681" r:id="rId37"/>
    <p:sldId id="1633" r:id="rId38"/>
    <p:sldId id="1638" r:id="rId39"/>
    <p:sldId id="1647" r:id="rId40"/>
    <p:sldId id="1648" r:id="rId41"/>
    <p:sldId id="1649" r:id="rId42"/>
    <p:sldId id="1650" r:id="rId43"/>
    <p:sldId id="1634" r:id="rId44"/>
    <p:sldId id="1652" r:id="rId45"/>
    <p:sldId id="1636" r:id="rId46"/>
    <p:sldId id="1686" r:id="rId47"/>
    <p:sldId id="1653" r:id="rId48"/>
    <p:sldId id="1654" r:id="rId49"/>
    <p:sldId id="1661" r:id="rId50"/>
    <p:sldId id="1587" r:id="rId51"/>
    <p:sldId id="1683" r:id="rId52"/>
    <p:sldId id="1685" r:id="rId53"/>
    <p:sldId id="1684" r:id="rId54"/>
    <p:sldId id="1642" r:id="rId55"/>
    <p:sldId id="1641" r:id="rId56"/>
    <p:sldId id="1643" r:id="rId57"/>
    <p:sldId id="1644" r:id="rId58"/>
    <p:sldId id="1645" r:id="rId59"/>
    <p:sldId id="1585" r:id="rId60"/>
    <p:sldId id="1586" r:id="rId61"/>
    <p:sldId id="1607" r:id="rId62"/>
    <p:sldId id="1498" r:id="rId63"/>
    <p:sldId id="1673" r:id="rId64"/>
    <p:sldId id="1418" r:id="rId65"/>
    <p:sldId id="1497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1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0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10.jpeg"/><Relationship Id="rId4" Type="http://schemas.openxmlformats.org/officeDocument/2006/relationships/image" Target="../media/image5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gi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67.gif"/><Relationship Id="rId4" Type="http://schemas.openxmlformats.org/officeDocument/2006/relationships/image" Target="../media/image6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52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hyperlink" Target="http://www.youtube.com/@neuromancer_Sci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3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hyperlink" Target="https://github.com/pnnl/NeuralDAEs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pnnl/NeuralDAEs" TargetMode="Externa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79.png"/><Relationship Id="rId7" Type="http://schemas.openxmlformats.org/officeDocument/2006/relationships/image" Target="../media/image100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6.png"/><Relationship Id="rId4" Type="http://schemas.openxmlformats.org/officeDocument/2006/relationships/image" Target="../media/image11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Energy Systems</a:t>
            </a:r>
            <a:endParaRPr lang="en-US" sz="32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72327" y="2773798"/>
            <a:ext cx="2420796" cy="18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44269" y="2745873"/>
            <a:ext cx="2728058" cy="2003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900385" y="2798575"/>
            <a:ext cx="2807575" cy="18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36EDC-9404-B265-AA63-6F05D8BA1671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Differentiable Predictive Control (DPC)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; but instead of on intractable multi-parametric programming, it employs direct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322926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156752" y="297760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Instead of single instance online optimization via implicit MPC,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Development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1244" y="3117874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80" y="1467500"/>
            <a:ext cx="1326361" cy="1611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618642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73" y="1543329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1350772" y="3123394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1562290" y="1548849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2841167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38" y="154605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373" y="15303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319974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1321" r="37513" b="31867"/>
          <a:stretch/>
        </p:blipFill>
        <p:spPr bwMode="auto">
          <a:xfrm>
            <a:off x="6009680" y="1515246"/>
            <a:ext cx="1405528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5711937" y="310248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3C6E0-6AAE-7C58-44A7-EDB18D56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F58-E57B-8F17-8B0A-26A346A2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6D152-2900-AD2D-74B9-E02A091C416E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0CC6C-81F1-97CD-A180-BF4F097D1C78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1CFDF-2F27-36B2-54D1-07E0DC69FD95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1CFDF-2F27-36B2-54D1-07E0DC69F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588BD2C-513E-DF47-0564-6CACA1743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D23D83-D195-A7BA-FBF7-DD8FA1A34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0743FA-8059-DBBF-8F23-4F95706B9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D258B-FB8C-E53C-F732-F6223494F812}"/>
              </a:ext>
            </a:extLst>
          </p:cNvPr>
          <p:cNvSpPr/>
          <p:nvPr/>
        </p:nvSpPr>
        <p:spPr>
          <a:xfrm>
            <a:off x="5119226" y="912394"/>
            <a:ext cx="389910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3048E-0B24-397C-1F9E-AFA86DEE48E6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2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257109" y="341587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435281" y="916091"/>
            <a:ext cx="4560674" cy="2426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91703" y="842985"/>
            <a:ext cx="325268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Case study: coupled tank modeling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0" y="1248343"/>
            <a:ext cx="2505336" cy="1827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221842" y="4506009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09DEE-B693-543F-53FB-0CB137A4AAC4}"/>
              </a:ext>
            </a:extLst>
          </p:cNvPr>
          <p:cNvSpPr/>
          <p:nvPr/>
        </p:nvSpPr>
        <p:spPr>
          <a:xfrm>
            <a:off x="6497889" y="1076171"/>
            <a:ext cx="2576604" cy="170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Buildings today contribute to approximately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40% of the global energy use.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 control solutions governing building energy systems are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inefficient.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CC194C4-B1DF-790F-C437-65628D6F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120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AC73-3731-1F4B-CDBE-CE208B5A2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FF16-DCF2-95AE-B334-3E47ECA8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6D6E4-34F3-D9E8-09D4-BDE76C156208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0E328-4D5B-C034-BEBD-B290510EB880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5D0AF-3FB5-B9E9-399D-BFF76352A9A5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5D0AF-3FB5-B9E9-399D-BFF76352A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F2CC7715-E110-A833-A620-60EC27603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780BD-11FF-5573-EC0B-9981E965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64150-D168-E402-1CAE-6F951C6A3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10A378-4DC1-7BD7-EA2F-B52597C29DAB}"/>
              </a:ext>
            </a:extLst>
          </p:cNvPr>
          <p:cNvSpPr/>
          <p:nvPr/>
        </p:nvSpPr>
        <p:spPr>
          <a:xfrm>
            <a:off x="498192" y="904253"/>
            <a:ext cx="389910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6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9CE65F3-AD64-61C0-66D1-FA0BDDC6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33499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294546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4343471"/>
              <a:chOff x="658167" y="1759608"/>
              <a:chExt cx="10823923" cy="434347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4004916"/>
                <a:chOff x="3989908" y="1218706"/>
                <a:chExt cx="3548129" cy="462793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5"/>
                  <a:ext cx="3548129" cy="234732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 Engineering and the Ralph S. O’Connor Sustainable Energy Institute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1538EA-DA1E-69A5-AA8C-B7C6FC7B7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2205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4343471"/>
                <a:chOff x="3989910" y="1218706"/>
                <a:chExt cx="3827779" cy="501915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273854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SCALE AI Research Chair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Data-Driven Algorithms for Modern Supply Chains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52EAA8B-08B3-68AB-90E8-57DF817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639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modeling, design, and control of sustainable energy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39" y="3790067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11516-DA1E-20A9-E4A4-489CDF772D67}"/>
              </a:ext>
            </a:extLst>
          </p:cNvPr>
          <p:cNvSpPr/>
          <p:nvPr/>
        </p:nvSpPr>
        <p:spPr>
          <a:xfrm>
            <a:off x="6497889" y="257175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duration: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year.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Expertise required: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staff with advanced engineering degree.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553101-3689-6E7A-0E17-02AFCA3B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24508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Differentiable Predictive Control (DPC)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MPC-like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7029449" cy="651070"/>
          </a:xfrm>
        </p:spPr>
        <p:txBody>
          <a:bodyPr/>
          <a:lstStyle/>
          <a:p>
            <a:r>
              <a:rPr lang="en-US" sz="1875" dirty="0"/>
              <a:t>Learning Stable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58" y="945831"/>
            <a:ext cx="6288251" cy="1783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5071750" y="2854815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638624" y="2960804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Sayak Mukherjee, Ján Drgoňa, Aaron Tuor, Mahantesh Halappanavar, Draguna Vrabie, </a:t>
            </a:r>
            <a:r>
              <a:rPr lang="en-US" sz="1050" b="1" dirty="0"/>
              <a:t>Neural Lyapunov Differentiable Predictive Control</a:t>
            </a:r>
            <a:r>
              <a:rPr lang="en-US" sz="1050" dirty="0"/>
              <a:t>, </a:t>
            </a:r>
            <a:r>
              <a:rPr lang="en-US" sz="1050" dirty="0">
                <a:latin typeface="Lucida Grande"/>
              </a:rPr>
              <a:t>Conference on Decision and Control (CDC), </a:t>
            </a:r>
            <a:r>
              <a:rPr lang="en-US" sz="1050" dirty="0"/>
              <a:t>2022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1786047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354102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707099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2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6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24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854784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749609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450871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807993" cy="632063"/>
          </a:xfrm>
        </p:spPr>
        <p:txBody>
          <a:bodyPr/>
          <a:lstStyle/>
          <a:p>
            <a:r>
              <a:rPr lang="en-US" sz="1875" dirty="0"/>
              <a:t>Learning Safe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88820" y="4722532"/>
            <a:ext cx="76992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Wenceslao Shaw Cortez, et al., </a:t>
            </a:r>
            <a:r>
              <a:rPr lang="en-US" sz="1050" b="1" dirty="0"/>
              <a:t>Differentiable Predictive Control with Safety Guarantees: A Control Barrier Function Approach</a:t>
            </a:r>
            <a:r>
              <a:rPr lang="en-US" sz="1050" dirty="0"/>
              <a:t>, </a:t>
            </a:r>
            <a:r>
              <a:rPr lang="en-US" sz="1050" dirty="0">
                <a:latin typeface="Lucida Grande"/>
              </a:rPr>
              <a:t>Conference on Decision and Control (CDC)</a:t>
            </a:r>
            <a:r>
              <a:rPr lang="en-US" sz="1050" b="1" dirty="0"/>
              <a:t>, </a:t>
            </a:r>
            <a:r>
              <a:rPr lang="en-US" sz="1050" dirty="0"/>
              <a:t>2022</a:t>
            </a:r>
          </a:p>
          <a:p>
            <a:endParaRPr lang="en-US" sz="105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54" y="988696"/>
            <a:ext cx="6176566" cy="175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67" y="2884351"/>
            <a:ext cx="2219963" cy="1755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277" y="2883034"/>
            <a:ext cx="2178696" cy="1687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758" y="2815322"/>
            <a:ext cx="2254170" cy="17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326516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523166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661004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6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688484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569188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546171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13721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83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624872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751870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622455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40" y="1412449"/>
            <a:ext cx="1468910" cy="863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1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582" y="1600799"/>
            <a:ext cx="839389" cy="40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71820-E43C-4588-1ADF-5E5DA1C0B182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2712</TotalTime>
  <Words>4984</Words>
  <Application>Microsoft Office PowerPoint</Application>
  <PresentationFormat>On-screen Show (16:9)</PresentationFormat>
  <Paragraphs>880</Paragraphs>
  <Slides>60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8" baseType="lpstr">
      <vt:lpstr>Aptos Narrow</vt:lpstr>
      <vt:lpstr>Arial</vt:lpstr>
      <vt:lpstr>Calibri</vt:lpstr>
      <vt:lpstr>Cambria Math</vt:lpstr>
      <vt:lpstr>Consolas</vt:lpstr>
      <vt:lpstr>Courier New</vt:lpstr>
      <vt:lpstr>Helvetica</vt:lpstr>
      <vt:lpstr>Lucida Grande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Energy Systems</vt:lpstr>
      <vt:lpstr>Optimizing Complex Energy Systems is Hard</vt:lpstr>
      <vt:lpstr>Example: Optimal Control of Building Energy Systems</vt:lpstr>
      <vt:lpstr>Example: Optimal Control of Building Energy Systems</vt:lpstr>
      <vt:lpstr>Example: Optimal Control of Building Energy Systems</vt:lpstr>
      <vt:lpstr>Challenge 1: Heterogenous Modeling Methods</vt:lpstr>
      <vt:lpstr>Challenge 2: Heterogenous Solution Methods</vt:lpstr>
      <vt:lpstr>Challenge 3: Heterogenous Solution Tools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Differentiable Predictive Control (DPC)</vt:lpstr>
      <vt:lpstr>NeuroMANCER Scientific Machine Learning Library</vt:lpstr>
      <vt:lpstr>NeuroMANCER Scientific Machine Learning Library</vt:lpstr>
      <vt:lpstr>NeuroMANCER Development Team</vt:lpstr>
      <vt:lpstr>Learning to Control Building Energy System</vt:lpstr>
      <vt:lpstr>Learning to Control Power System</vt:lpstr>
      <vt:lpstr>Some Challenges  </vt:lpstr>
      <vt:lpstr>Some Challenges  </vt:lpstr>
      <vt:lpstr>Learning Neural Differential Algebraic Equations via Operator Splitting</vt:lpstr>
      <vt:lpstr>Learning Neural Differential Algebraic Equations via Operator Splitting</vt:lpstr>
      <vt:lpstr>Co-Authors of Learning Neural Differential Algebraic Equations via Operator Splitting</vt:lpstr>
      <vt:lpstr>Some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Summary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  <vt:lpstr>Differentiable Predictive Control (DPC)</vt:lpstr>
      <vt:lpstr>Learning Stable Policies with Neural Lyapunov Functions</vt:lpstr>
      <vt:lpstr>Learning Safe Policies with Control Barrier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70</cp:revision>
  <dcterms:created xsi:type="dcterms:W3CDTF">2024-09-05T00:30:18Z</dcterms:created>
  <dcterms:modified xsi:type="dcterms:W3CDTF">2025-09-29T12:30:29Z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